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6" r:id="rId5"/>
    <p:sldId id="267" r:id="rId6"/>
    <p:sldId id="268" r:id="rId7"/>
    <p:sldId id="269" r:id="rId8"/>
    <p:sldId id="272" r:id="rId9"/>
    <p:sldId id="271" r:id="rId10"/>
    <p:sldId id="273" r:id="rId11"/>
  </p:sldIdLst>
  <p:sldSz cx="12192000" cy="6858000"/>
  <p:notesSz cx="6858000" cy="9144000"/>
  <p:defaultTextStyle>
    <a:defPPr rtl="0">
      <a:defRPr lang="es-mx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95" autoAdjust="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4" d="100"/>
          <a:sy n="74" d="100"/>
        </p:scale>
        <p:origin x="408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EF67117-C91C-409D-915C-2858376E107E}" type="datetime1">
              <a:rPr lang="es-MX" smtClean="0"/>
              <a:t>21/08/2024</a:t>
            </a:fld>
            <a:endParaRPr lang="es-MX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F6E7EEC-B538-44A0-8C5C-5C49EE48BCE6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MX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MX" noProof="0" dirty="0"/>
              <a:t>Haz clic para modificar los estilos de texto del patrón</a:t>
            </a:r>
          </a:p>
          <a:p>
            <a:pPr lvl="1" rtl="0"/>
            <a:r>
              <a:rPr lang="es-MX" noProof="0" dirty="0"/>
              <a:t>Segundo nivel</a:t>
            </a:r>
          </a:p>
          <a:p>
            <a:pPr lvl="2" rtl="0"/>
            <a:r>
              <a:rPr lang="es-MX" noProof="0" dirty="0"/>
              <a:t>Tercer nivel</a:t>
            </a:r>
          </a:p>
          <a:p>
            <a:pPr lvl="3" rtl="0"/>
            <a:r>
              <a:rPr lang="es-MX" noProof="0" dirty="0"/>
              <a:t>Cuarto nivel</a:t>
            </a:r>
          </a:p>
          <a:p>
            <a:pPr lvl="4" rtl="0"/>
            <a:r>
              <a:rPr lang="es-MX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es-MX" noProof="0" smtClean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MX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53AA6AD5-11D4-4552-ABBE-277DC9AC2CEE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s-MX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MX" noProof="0" smtClean="0"/>
              <a:pPr rtl="0"/>
              <a:t>‹Nº›</a:t>
            </a:fld>
            <a:endParaRPr lang="es-MX" noProof="0" dirty="0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b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b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6D64D4-CF34-41CD-BD17-F4CBDA66F47D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MX" noProof="0" smtClean="0"/>
              <a:t>‹Nº›</a:t>
            </a:fld>
            <a:endParaRPr lang="es-MX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10EB70-739E-499D-A5F0-68FEE9629930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MX" noProof="0" smtClean="0"/>
              <a:t>‹Nº›</a:t>
            </a:fld>
            <a:endParaRPr lang="es-MX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9647B7-AABE-4E99-BCA3-EB57FEBB8132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MX" noProof="0" smtClean="0"/>
              <a:t>‹Nº›</a:t>
            </a:fld>
            <a:endParaRPr lang="es-MX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21C14A8C-5C60-455D-9A0A-219699761C67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MX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MX" noProof="0" smtClean="0"/>
              <a:pPr rtl="0"/>
              <a:t>‹Nº›</a:t>
            </a:fld>
            <a:endParaRPr lang="es-MX" noProof="0" dirty="0"/>
          </a:p>
        </p:txBody>
      </p:sp>
      <p:sp>
        <p:nvSpPr>
          <p:cNvPr id="7" name="Forma libre 6" title="Marca de re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2ABCED-0659-4C8E-9179-CF2790909EB0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MX" noProof="0" smtClean="0"/>
              <a:t>‹Nº›</a:t>
            </a:fld>
            <a:endParaRPr lang="es-MX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D2398A-CFB8-4481-BDB6-86FD898617DD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MX" noProof="0" smtClean="0"/>
              <a:t>‹Nº›</a:t>
            </a:fld>
            <a:endParaRPr lang="es-MX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EE535A-965C-4FDA-90F9-CD5BBEF2874C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MX" noProof="0" smtClean="0"/>
              <a:t>‹Nº›</a:t>
            </a:fld>
            <a:endParaRPr lang="es-MX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703223-5BBE-4191-94AB-BC53EF9639DC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MX" noProof="0" smtClean="0"/>
              <a:t>‹Nº›</a:t>
            </a:fld>
            <a:endParaRPr lang="es-MX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0D0383E-F84E-41A8-A345-5CAA84058018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MX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MX" noProof="0" smtClean="0"/>
              <a:pPr rtl="0"/>
              <a:t>‹Nº›</a:t>
            </a:fld>
            <a:endParaRPr lang="es-MX" noProof="0" dirty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9CC6225-0AEE-42E5-9AB3-4571384D9826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MX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MX" noProof="0" smtClean="0"/>
              <a:pPr rtl="0"/>
              <a:t>‹Nº›</a:t>
            </a:fld>
            <a:endParaRPr lang="es-MX" noProof="0" dirty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MX" noProof="0" dirty="0"/>
              <a:t>Haz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MX" noProof="0" dirty="0"/>
              <a:t>Haz clic para modificar los estilos de texto del patrón</a:t>
            </a:r>
          </a:p>
          <a:p>
            <a:pPr lvl="1" rtl="0"/>
            <a:r>
              <a:rPr lang="es-MX" noProof="0" dirty="0"/>
              <a:t>Segundo nivel</a:t>
            </a:r>
          </a:p>
          <a:p>
            <a:pPr lvl="2" rtl="0"/>
            <a:r>
              <a:rPr lang="es-MX" noProof="0" dirty="0"/>
              <a:t>Tercer nivel</a:t>
            </a:r>
          </a:p>
          <a:p>
            <a:pPr lvl="3" rtl="0"/>
            <a:r>
              <a:rPr lang="es-MX" noProof="0" dirty="0"/>
              <a:t>Cuarto nivel</a:t>
            </a:r>
          </a:p>
          <a:p>
            <a:pPr lvl="4" rtl="0"/>
            <a:r>
              <a:rPr lang="es-MX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972BAC3-EE56-4A44-959B-9798F7CAE030}" type="datetime1">
              <a:rPr lang="es-MX" noProof="0" smtClean="0"/>
              <a:t>21/08/2024</a:t>
            </a:fld>
            <a:endParaRPr lang="es-MX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es-MX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MX" noProof="0" smtClean="0"/>
              <a:pPr rtl="0"/>
              <a:t>‹Nº›</a:t>
            </a:fld>
            <a:endParaRPr lang="es-MX" noProof="0" dirty="0"/>
          </a:p>
        </p:txBody>
      </p:sp>
      <p:sp>
        <p:nvSpPr>
          <p:cNvPr id="9" name="Rectá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pic>
        <p:nvPicPr>
          <p:cNvPr id="23" name="Imagen 22" descr="Primer plano extremo de gráfico de líne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orma lib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s-MX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es-MX" sz="3600" dirty="0">
                <a:solidFill>
                  <a:srgbClr val="FFFFFF"/>
                </a:solidFill>
              </a:rPr>
              <a:t>INTERNET DE LAS COSAS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3EBDF5-9473-A9CC-D452-CA138C050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/>
          <a:p>
            <a:r>
              <a:rPr lang="es-MX" sz="3700" b="1"/>
              <a:t>Introducción al Internet de las Cosas (</a:t>
            </a:r>
            <a:r>
              <a:rPr lang="es-MX" sz="3700" b="1" err="1"/>
              <a:t>IoT</a:t>
            </a:r>
            <a:r>
              <a:rPr lang="es-MX" sz="3700" b="1"/>
              <a:t>)</a:t>
            </a:r>
            <a:br>
              <a:rPr lang="es-MX" sz="3700"/>
            </a:br>
            <a:endParaRPr lang="es-MX" sz="37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121EDD-D0A7-2CB6-1970-0F40FA54C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>
            <a:normAutofit/>
          </a:bodyPr>
          <a:lstStyle/>
          <a:p>
            <a:pPr algn="just"/>
            <a:r>
              <a:rPr lang="es-MX" dirty="0"/>
              <a:t>El Internet de las Cosas (</a:t>
            </a:r>
            <a:r>
              <a:rPr lang="es-MX" dirty="0" err="1"/>
              <a:t>IoT</a:t>
            </a:r>
            <a:r>
              <a:rPr lang="es-MX" dirty="0"/>
              <a:t>) se refiere a la red de dispositivos físicos, vehículos, electrodomésticos y otros objetos que están integrados con sensores, software y tecnologías que les permiten conectarse e intercambiar datos a través de Internet.</a:t>
            </a:r>
          </a:p>
        </p:txBody>
      </p:sp>
      <p:pic>
        <p:nvPicPr>
          <p:cNvPr id="1032" name="Picture 8" descr="Ilustración de conexiones virtuales de una televisión a una cámara de fotos a un celular a una computadora a un foco a una lavadora a una casa a un auto a un refrigerador ya una estufa">
            <a:extLst>
              <a:ext uri="{FF2B5EF4-FFF2-40B4-BE49-F238E27FC236}">
                <a16:creationId xmlns:a16="http://schemas.microsoft.com/office/drawing/2014/main" id="{DB587EB5-99B6-C3B5-BF06-82F009D8D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419" y="1764742"/>
            <a:ext cx="4550929" cy="3033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4323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FF43A7-C453-DA53-8377-3529ECADE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anchor="t">
            <a:normAutofit/>
          </a:bodyPr>
          <a:lstStyle/>
          <a:p>
            <a:r>
              <a:rPr lang="es-MX" dirty="0"/>
              <a:t>Historia y Evolución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ED0976-8276-7C18-3B10-9A8EFEFCC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>
            <a:normAutofit/>
          </a:bodyPr>
          <a:lstStyle/>
          <a:p>
            <a:pPr algn="just"/>
            <a:r>
              <a:rPr lang="es-MX" sz="1600" dirty="0"/>
              <a:t>Los primeros conceptos sobre la creación de una red de dispositivos inteligentes se discutieron en 1982, cuando una máquina de Coca-Cola modificada se convirtió en el primer electrodoméstico conectado a Internet. Durante la década de los 90 se publicaron distintos artículos en el ámbito académico y el término Internet de las cosas se hizo popular en 1999.</a:t>
            </a:r>
          </a:p>
          <a:p>
            <a:endParaRPr lang="es-MX" sz="1600" dirty="0"/>
          </a:p>
          <a:p>
            <a:r>
              <a:rPr lang="es-MX" sz="1600" dirty="0"/>
              <a:t>Básicamente se trataba de incorporar “inteligencia” en distintos objetos electrónicos que lo soportaran.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A9A8F82-A953-CE57-CE22-3A21D53B1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1794" y="2285999"/>
            <a:ext cx="2695004" cy="35814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60969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8D21C0-7A60-207B-0A9D-C9A79217C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anchor="t">
            <a:normAutofit/>
          </a:bodyPr>
          <a:lstStyle/>
          <a:p>
            <a:r>
              <a:rPr lang="es-MX" dirty="0"/>
              <a:t>Componentes del </a:t>
            </a:r>
            <a:r>
              <a:rPr lang="es-MX" dirty="0" err="1"/>
              <a:t>IoT</a:t>
            </a:r>
            <a:endParaRPr lang="es-MX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0CB06D-4820-436E-2740-67712001C524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1371600" y="2285999"/>
            <a:ext cx="4447786" cy="3581401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600" b="1" i="0" u="none" strike="noStrike" cap="none" normalizeH="0" baseline="0" dirty="0">
                <a:ln>
                  <a:noFill/>
                </a:ln>
                <a:effectLst/>
              </a:rPr>
              <a:t>Dispositivos </a:t>
            </a:r>
            <a:r>
              <a:rPr kumimoji="0" lang="es-MX" altLang="es-MX" sz="1600" b="1" i="0" u="none" strike="noStrike" cap="none" normalizeH="0" baseline="0" dirty="0" err="1">
                <a:ln>
                  <a:noFill/>
                </a:ln>
                <a:effectLst/>
              </a:rPr>
              <a:t>IoT</a:t>
            </a:r>
            <a:r>
              <a:rPr kumimoji="0" lang="es-MX" altLang="es-MX" sz="1600" b="1" i="0" u="none" strike="noStrike" cap="none" normalizeH="0" baseline="0" dirty="0">
                <a:ln>
                  <a:noFill/>
                </a:ln>
                <a:effectLst/>
              </a:rPr>
              <a:t>: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effectLst/>
              </a:rPr>
              <a:t> Sensores, actuadores, cámaras y otros dispositivos que recogen y envían datos.</a:t>
            </a: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MX" altLang="es-MX" sz="16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600" b="1" i="0" u="none" strike="noStrike" cap="none" normalizeH="0" baseline="0" dirty="0">
                <a:ln>
                  <a:noFill/>
                </a:ln>
                <a:effectLst/>
              </a:rPr>
              <a:t>Conectividad: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effectLst/>
              </a:rPr>
              <a:t> Redes inalámbricas (</a:t>
            </a:r>
            <a:r>
              <a:rPr kumimoji="0" lang="es-MX" altLang="es-MX" sz="1600" b="0" i="0" u="none" strike="noStrike" cap="none" normalizeH="0" baseline="0" dirty="0" err="1">
                <a:ln>
                  <a:noFill/>
                </a:ln>
                <a:effectLst/>
              </a:rPr>
              <a:t>Wi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effectLst/>
              </a:rPr>
              <a:t>-Fi, Bluetooth, 4G/5G) que permiten la comunicación entre dispositivos.</a:t>
            </a: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MX" altLang="es-MX" sz="16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600" b="1" i="0" u="none" strike="noStrike" cap="none" normalizeH="0" baseline="0" dirty="0">
                <a:ln>
                  <a:noFill/>
                </a:ln>
                <a:effectLst/>
              </a:rPr>
              <a:t>Plataforma </a:t>
            </a:r>
            <a:r>
              <a:rPr kumimoji="0" lang="es-MX" altLang="es-MX" sz="1600" b="1" i="0" u="none" strike="noStrike" cap="none" normalizeH="0" baseline="0" dirty="0" err="1">
                <a:ln>
                  <a:noFill/>
                </a:ln>
                <a:effectLst/>
              </a:rPr>
              <a:t>IoT</a:t>
            </a:r>
            <a:r>
              <a:rPr kumimoji="0" lang="es-MX" altLang="es-MX" sz="1600" b="1" i="0" u="none" strike="noStrike" cap="none" normalizeH="0" baseline="0" dirty="0">
                <a:ln>
                  <a:noFill/>
                </a:ln>
                <a:effectLst/>
              </a:rPr>
              <a:t>: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effectLst/>
              </a:rPr>
              <a:t> Software que recoge, procesa y analiza los datos.</a:t>
            </a: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MX" altLang="es-MX" sz="16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just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MX" altLang="es-MX" sz="1600" b="1" i="0" u="none" strike="noStrike" cap="none" normalizeH="0" baseline="0" dirty="0">
                <a:ln>
                  <a:noFill/>
                </a:ln>
                <a:effectLst/>
              </a:rPr>
              <a:t>Interfaz de usuario: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effectLst/>
              </a:rPr>
              <a:t> Aplicaciones móviles o web donde los usuarios pueden interactuar con los dispositivos </a:t>
            </a:r>
            <a:r>
              <a:rPr kumimoji="0" lang="es-MX" altLang="es-MX" sz="1600" b="0" i="0" u="none" strike="noStrike" cap="none" normalizeH="0" baseline="0" dirty="0" err="1">
                <a:ln>
                  <a:noFill/>
                </a:ln>
                <a:effectLst/>
              </a:rPr>
              <a:t>IoT</a:t>
            </a:r>
            <a:r>
              <a:rPr kumimoji="0" lang="es-MX" altLang="es-MX" sz="1600" b="0" i="0" u="none" strike="noStrike" cap="none" normalizeH="0" baseline="0" dirty="0">
                <a:ln>
                  <a:noFill/>
                </a:ln>
                <a:effectLst/>
              </a:rPr>
              <a:t>. </a:t>
            </a:r>
          </a:p>
        </p:txBody>
      </p:sp>
      <p:pic>
        <p:nvPicPr>
          <p:cNvPr id="2054" name="Picture 6" descr="Internet de las cosas y WordPress @ Ayuda WordPress">
            <a:extLst>
              <a:ext uri="{FF2B5EF4-FFF2-40B4-BE49-F238E27FC236}">
                <a16:creationId xmlns:a16="http://schemas.microsoft.com/office/drawing/2014/main" id="{ADF10489-4BF1-6BAB-74EA-20052BFCB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43711" y="2285999"/>
            <a:ext cx="4011169" cy="3581401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61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8D21C0-7A60-207B-0A9D-C9A79217C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anchor="t">
            <a:normAutofit/>
          </a:bodyPr>
          <a:lstStyle/>
          <a:p>
            <a:r>
              <a:rPr lang="es-MX" dirty="0"/>
              <a:t>Aplicaciones del </a:t>
            </a:r>
            <a:r>
              <a:rPr lang="es-MX" dirty="0" err="1"/>
              <a:t>IoT</a:t>
            </a:r>
            <a:endParaRPr lang="es-MX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0CB06D-4820-436E-2740-67712001C524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1371600" y="1529697"/>
            <a:ext cx="5037746" cy="473437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77500" lnSpcReduction="20000"/>
          </a:bodyPr>
          <a:lstStyle/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El Internet de las Cosas (</a:t>
            </a:r>
            <a:r>
              <a:rPr kumimoji="0" lang="es-MX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IoT</a:t>
            </a: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) tiene aplicaciones en una amplia gama de sectores, transformando la forma en que interactuamos con nuestro entorno, gestionamos recursos, y brindamos servicios.</a:t>
            </a:r>
          </a:p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Ejemplos:</a:t>
            </a:r>
          </a:p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Hogar Inteligente</a:t>
            </a:r>
          </a:p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Amazon Echo y Alexa</a:t>
            </a:r>
          </a:p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Ciudades Inteligentes</a:t>
            </a:r>
          </a:p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Cisco Smart City </a:t>
            </a:r>
            <a:r>
              <a:rPr kumimoji="0" lang="es-MX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Solutions</a:t>
            </a: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:  Cisco ha implementado soluciones de </a:t>
            </a:r>
            <a:r>
              <a:rPr kumimoji="0" lang="es-MX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IoT</a:t>
            </a: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 en varias ciudades para mejorar la gestión del tráfico, la iluminación pública y la seguridad.</a:t>
            </a:r>
          </a:p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Salud</a:t>
            </a: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 </a:t>
            </a:r>
          </a:p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Fitbit</a:t>
            </a:r>
            <a:r>
              <a:rPr kumimoji="0" lang="es-MX" sz="15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: </a:t>
            </a: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Fitbit, adquirida por Google, ofrece dispositivos portátiles que monitorean la actividad física, el ritmo cardíaco y el sueño.</a:t>
            </a:r>
          </a:p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Industria </a:t>
            </a:r>
          </a:p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Siemens Industrial </a:t>
            </a:r>
            <a:r>
              <a:rPr kumimoji="0" lang="es-MX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IoT</a:t>
            </a:r>
            <a:r>
              <a:rPr kumimoji="0" lang="es-MX" sz="15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: </a:t>
            </a: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Siemens ofrece soluciones de </a:t>
            </a:r>
            <a:r>
              <a:rPr kumimoji="0" lang="es-MX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IoT</a:t>
            </a: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 industrial que permiten la automatización, el monitoreo en tiempo real y el mantenimiento predictivo en fábricas.</a:t>
            </a:r>
          </a:p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Automóviles </a:t>
            </a:r>
          </a:p>
          <a:p>
            <a:pPr marL="0" marR="0" lvl="0" indent="0" algn="just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Tesla</a:t>
            </a:r>
            <a:r>
              <a:rPr kumimoji="0" lang="es-MX" sz="1500" b="1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: </a:t>
            </a: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Tesla ha integrado </a:t>
            </a:r>
            <a:r>
              <a:rPr kumimoji="0" lang="es-MX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IoT</a:t>
            </a: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 en sus vehículos eléctricos para ofrecer actualizaciones de software remotas, monitoreo en tiempo real y funciones avanzadas de conducción autónoma a través de su sistema </a:t>
            </a:r>
            <a:r>
              <a:rPr kumimoji="0" lang="es-MX" sz="1500" b="0" i="0" u="none" strike="noStrike" kern="1200" cap="none" spc="0" normalizeH="0" baseline="0" noProof="0" dirty="0" err="1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Autopilot</a:t>
            </a:r>
            <a:r>
              <a:rPr kumimoji="0" lang="es-MX" sz="15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endParaRPr kumimoji="0" lang="es-MX" sz="1200" b="0" i="0" u="none" strike="noStrike" kern="1200" cap="none" spc="0" normalizeH="0" baseline="0" noProof="0" dirty="0">
              <a:ln>
                <a:noFill/>
              </a:ln>
              <a:solidFill>
                <a:srgbClr val="191B0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s-MX" sz="1200" b="0" i="1" u="none" strike="noStrike" kern="1200" cap="none" spc="0" normalizeH="0" baseline="0" noProof="0" dirty="0">
              <a:ln>
                <a:noFill/>
              </a:ln>
              <a:solidFill>
                <a:srgbClr val="191B0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s-MX" sz="1200" b="0" i="1" u="none" strike="noStrike" kern="1200" cap="none" spc="0" normalizeH="0" baseline="0" noProof="0" dirty="0">
              <a:ln>
                <a:noFill/>
              </a:ln>
              <a:solidFill>
                <a:srgbClr val="191B0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MX" altLang="es-MX" sz="16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3" name="Picture 5" descr="Qué es y cómo funciona el Internet de las Cosas? - Hola Telcel">
            <a:extLst>
              <a:ext uri="{FF2B5EF4-FFF2-40B4-BE49-F238E27FC236}">
                <a16:creationId xmlns:a16="http://schemas.microsoft.com/office/drawing/2014/main" id="{EBF954F6-043C-838C-198D-6D0B6582C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0101" y="1859598"/>
            <a:ext cx="3710299" cy="3710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8291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49AF70-40A8-2E0B-1543-EE4B40441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640251"/>
            <a:ext cx="4443984" cy="823912"/>
          </a:xfrm>
        </p:spPr>
        <p:txBody>
          <a:bodyPr/>
          <a:lstStyle/>
          <a:p>
            <a:pPr algn="ctr"/>
            <a:r>
              <a:rPr lang="es-MX" dirty="0"/>
              <a:t>VENTAJAS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38FF880-4C12-F0F8-7A05-05ABC87AF2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064824"/>
            <a:ext cx="4443984" cy="4152926"/>
          </a:xfrm>
        </p:spPr>
        <p:txBody>
          <a:bodyPr>
            <a:normAutofit fontScale="77500" lnSpcReduction="20000"/>
          </a:bodyPr>
          <a:lstStyle/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El </a:t>
            </a:r>
            <a:r>
              <a:rPr lang="es-MX" b="0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IoT</a:t>
            </a: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 puede implementarse en cualquier sector industrial y empresarial.</a:t>
            </a:r>
          </a:p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Mejora la experiencia del usuario.</a:t>
            </a:r>
          </a:p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Ayuda a reducir costes optimizando los recursos y mejorando así la productividad.</a:t>
            </a:r>
          </a:p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Maximiza la eficiencia energética y ayuda a combatir el cambio climático.</a:t>
            </a:r>
          </a:p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Genera nuevas oportunidades de negocio.</a:t>
            </a:r>
          </a:p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Ofrece ventajas competitivas respecto a la competencia.</a:t>
            </a:r>
          </a:p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Ayuda a una mayor conectividad entre las personas y el entorno.</a:t>
            </a:r>
          </a:p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Agiliza el proceso de comercialización.</a:t>
            </a:r>
          </a:p>
          <a:p>
            <a:endParaRPr lang="es-MX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0F2E3AB-C339-FC69-A2F6-5C983CDC30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5014" y="640251"/>
            <a:ext cx="4443984" cy="823912"/>
          </a:xfrm>
        </p:spPr>
        <p:txBody>
          <a:bodyPr/>
          <a:lstStyle/>
          <a:p>
            <a:pPr algn="ctr"/>
            <a:r>
              <a:rPr lang="es-MX" dirty="0"/>
              <a:t>DESVENTAJAS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E9EB12E-F5CE-C925-DA2C-8B532D42D0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46764" y="2064824"/>
            <a:ext cx="4443984" cy="3618129"/>
          </a:xfrm>
        </p:spPr>
        <p:txBody>
          <a:bodyPr>
            <a:normAutofit fontScale="77500" lnSpcReduction="20000"/>
          </a:bodyPr>
          <a:lstStyle/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Elevada inversión a corto plazo.</a:t>
            </a:r>
          </a:p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Implica una adaptación de los trabajadores a los nuevos procesos productivos y modelos de trabajo.</a:t>
            </a:r>
          </a:p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No existen estándares tecnológicos comunes ni un marco normativo de referencia.</a:t>
            </a:r>
          </a:p>
          <a:p>
            <a:pPr algn="just" fontAlgn="base">
              <a:buFont typeface="+mj-lt"/>
              <a:buAutoNum type="arabicPeriod"/>
            </a:pPr>
            <a:r>
              <a:rPr lang="es-MX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Una falta en medidas de seguridad puede originar brechas de seguridad de los datos personales e industriales.</a:t>
            </a: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0457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4749D4-3DB5-53F2-714D-B072EA73B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Conclusión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FAE7BB-977F-0316-4F95-9A083F4D5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dirty="0"/>
              <a:t>El Internet de las Cosas está redefiniendo el mundo tal como lo conocemos, conectando dispositivos y sistemas de una manera que antes parecía imposible. Desde nuestros hogares hasta nuestras ciudades, desde la atención médica hasta la industria, el </a:t>
            </a:r>
            <a:r>
              <a:rPr lang="es-MX" dirty="0" err="1"/>
              <a:t>IoT</a:t>
            </a:r>
            <a:r>
              <a:rPr lang="es-MX" dirty="0"/>
              <a:t> está transformando cada aspecto de nuestras vidas, haciéndolas más eficientes, seguras y cómodas.</a:t>
            </a:r>
          </a:p>
        </p:txBody>
      </p:sp>
    </p:spTree>
    <p:extLst>
      <p:ext uri="{BB962C8B-B14F-4D97-AF65-F5344CB8AC3E}">
        <p14:creationId xmlns:p14="http://schemas.microsoft.com/office/powerpoint/2010/main" val="594866856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836_TF34357615.potx" id="{4AF80DBB-B98B-4B33-AF03-22EDAEEC7E5A}" vid="{543199AB-2C01-45F5-91A1-BAF51DC34AD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Recorte</Template>
  <TotalTime>37</TotalTime>
  <Words>560</Words>
  <Application>Microsoft Office PowerPoint</Application>
  <PresentationFormat>Panorámica</PresentationFormat>
  <Paragraphs>47</Paragraphs>
  <Slides>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Franklin Gothic Book</vt:lpstr>
      <vt:lpstr>Open Sans</vt:lpstr>
      <vt:lpstr>Recorte</vt:lpstr>
      <vt:lpstr>INTERNET DE LAS COSAS</vt:lpstr>
      <vt:lpstr>Introducción al Internet de las Cosas (IoT) </vt:lpstr>
      <vt:lpstr>Historia y Evolución</vt:lpstr>
      <vt:lpstr>Componentes del IoT</vt:lpstr>
      <vt:lpstr>Aplicaciones del IoT</vt:lpstr>
      <vt:lpstr>Presentación de PowerPoint</vt:lpstr>
      <vt:lpstr>Conclusión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BETO SANDOVAL</dc:creator>
  <cp:lastModifiedBy>BETO SANDOVAL</cp:lastModifiedBy>
  <cp:revision>1</cp:revision>
  <dcterms:created xsi:type="dcterms:W3CDTF">2024-08-22T05:09:02Z</dcterms:created>
  <dcterms:modified xsi:type="dcterms:W3CDTF">2024-08-22T05:46:20Z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